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Lst>
  <p:sldSz cx="18288000" cy="10287000"/>
  <p:notesSz cx="6858000" cy="9144000"/>
  <p:embeddedFontLst>
    <p:embeddedFont>
      <p:font typeface="Avenir Italics" panose="020B0604020202020204" charset="0"/>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A64D9-CD2B-9248-B8D5-6430E4595327}" v="3" dt="2024-12-12T15:23:29.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558" autoAdjust="0"/>
  </p:normalViewPr>
  <p:slideViewPr>
    <p:cSldViewPr>
      <p:cViewPr varScale="1">
        <p:scale>
          <a:sx n="80" d="100"/>
          <a:sy n="80" d="100"/>
        </p:scale>
        <p:origin x="66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customXml" Target="../customXml/item4.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4.fntdata"/><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svg"/><Relationship Id="rId18" Type="http://schemas.openxmlformats.org/officeDocument/2006/relationships/hyperlink" Target="https://event.on24.com/wcc/r/4704559/933C08E146A999D9200EC8F9AE9A9EB8?partnerref=QUARTERLYFLYER325" TargetMode="External"/><Relationship Id="rId26" Type="http://schemas.openxmlformats.org/officeDocument/2006/relationships/image" Target="../media/image20.sv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svg"/><Relationship Id="rId12" Type="http://schemas.openxmlformats.org/officeDocument/2006/relationships/image" Target="../media/image10.png"/><Relationship Id="rId17" Type="http://schemas.openxmlformats.org/officeDocument/2006/relationships/hyperlink" Target="https://event.on24.com/wcc/r/4704541/A7B7963F0D888191744E5792949BFC8F?partnerref=QUARTERLYFLYER225" TargetMode="External"/><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3.sv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onedigital.com/financial-academy/" TargetMode="External"/><Relationship Id="rId24" Type="http://schemas.openxmlformats.org/officeDocument/2006/relationships/image" Target="../media/image18.png"/><Relationship Id="rId5" Type="http://schemas.openxmlformats.org/officeDocument/2006/relationships/image" Target="../media/image4.jpeg"/><Relationship Id="rId15" Type="http://schemas.openxmlformats.org/officeDocument/2006/relationships/image" Target="../media/image12.png"/><Relationship Id="rId23" Type="http://schemas.openxmlformats.org/officeDocument/2006/relationships/image" Target="../media/image17.jpeg"/><Relationship Id="rId10" Type="http://schemas.openxmlformats.org/officeDocument/2006/relationships/image" Target="../media/image9.svg"/><Relationship Id="rId19" Type="http://schemas.openxmlformats.org/officeDocument/2006/relationships/hyperlink" Target="https://event.on24.com/wcc/r/4704559/933C08E146A999D9200EC8F9AE9A9EB8?partnerref=QUARTERLYFLYER225"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event.on24.com/wcc/r/4704366/4465F22409CA18480D93F1D0ECE543DD?partnerref=QUARTERLYFLYER125" TargetMode="External"/><Relationship Id="rId2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3428" cy="10287000"/>
          </a:xfrm>
          <a:custGeom>
            <a:avLst/>
            <a:gdLst/>
            <a:ahLst/>
            <a:cxnLst/>
            <a:rect l="l" t="t" r="r" b="b"/>
            <a:pathLst>
              <a:path w="18283428" h="10287000">
                <a:moveTo>
                  <a:pt x="0" y="0"/>
                </a:moveTo>
                <a:lnTo>
                  <a:pt x="18283428" y="0"/>
                </a:lnTo>
                <a:lnTo>
                  <a:pt x="18283428" y="10287000"/>
                </a:lnTo>
                <a:lnTo>
                  <a:pt x="0" y="10287000"/>
                </a:lnTo>
                <a:lnTo>
                  <a:pt x="0" y="0"/>
                </a:lnTo>
                <a:close/>
              </a:path>
            </a:pathLst>
          </a:custGeom>
          <a:blipFill>
            <a:blip r:embed="rId2"/>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49" name="Triangle 48">
            <a:extLst>
              <a:ext uri="{FF2B5EF4-FFF2-40B4-BE49-F238E27FC236}">
                <a16:creationId xmlns:a16="http://schemas.microsoft.com/office/drawing/2014/main" id="{C4332436-6C7F-14C0-8401-03EF174D11D5}"/>
              </a:ext>
            </a:extLst>
          </p:cNvPr>
          <p:cNvSpPr/>
          <p:nvPr/>
        </p:nvSpPr>
        <p:spPr>
          <a:xfrm rot="8771719">
            <a:off x="8314154" y="1031443"/>
            <a:ext cx="311747" cy="313652"/>
          </a:xfrm>
          <a:prstGeom prst="triangle">
            <a:avLst>
              <a:gd name="adj" fmla="val 277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endParaRPr lang="en-US">
              <a:solidFill>
                <a:prstClr val="white"/>
              </a:solidFill>
              <a:latin typeface="Calibri" panose="020F0502020204030204" pitchFamily="34" charset="0"/>
              <a:cs typeface="Calibri" panose="020F0502020204030204" pitchFamily="34" charset="0"/>
            </a:endParaRPr>
          </a:p>
        </p:txBody>
      </p:sp>
      <p:sp>
        <p:nvSpPr>
          <p:cNvPr id="48" name="Round Single Corner Rectangle 47">
            <a:extLst>
              <a:ext uri="{FF2B5EF4-FFF2-40B4-BE49-F238E27FC236}">
                <a16:creationId xmlns:a16="http://schemas.microsoft.com/office/drawing/2014/main" id="{65BD2AF6-4221-DB6A-A7F8-0ACE0AFD912E}"/>
              </a:ext>
            </a:extLst>
          </p:cNvPr>
          <p:cNvSpPr/>
          <p:nvPr/>
        </p:nvSpPr>
        <p:spPr>
          <a:xfrm rot="10800000">
            <a:off x="8544105" y="1139509"/>
            <a:ext cx="9739323" cy="933854"/>
          </a:xfrm>
          <a:prstGeom prst="round1Rect">
            <a:avLst>
              <a:gd name="adj" fmla="val 50000"/>
            </a:avLst>
          </a:prstGeom>
          <a:gradFill>
            <a:gsLst>
              <a:gs pos="100000">
                <a:srgbClr val="00719A"/>
              </a:gs>
              <a:gs pos="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endParaRPr lang="en-US">
              <a:solidFill>
                <a:prstClr val="white"/>
              </a:solidFill>
              <a:latin typeface="Calibri" panose="020F0502020204030204" pitchFamily="34" charset="0"/>
              <a:cs typeface="Calibri" panose="020F0502020204030204" pitchFamily="34" charset="0"/>
            </a:endParaRPr>
          </a:p>
        </p:txBody>
      </p:sp>
      <p:sp>
        <p:nvSpPr>
          <p:cNvPr id="3" name="Freeform 3"/>
          <p:cNvSpPr/>
          <p:nvPr/>
        </p:nvSpPr>
        <p:spPr>
          <a:xfrm>
            <a:off x="959801" y="334941"/>
            <a:ext cx="6533388" cy="7516368"/>
          </a:xfrm>
          <a:custGeom>
            <a:avLst/>
            <a:gdLst/>
            <a:ahLst/>
            <a:cxnLst/>
            <a:rect l="l" t="t" r="r" b="b"/>
            <a:pathLst>
              <a:path w="6533388" h="7516368">
                <a:moveTo>
                  <a:pt x="0" y="0"/>
                </a:moveTo>
                <a:lnTo>
                  <a:pt x="6533388" y="0"/>
                </a:lnTo>
                <a:lnTo>
                  <a:pt x="6533388" y="7516368"/>
                </a:lnTo>
                <a:lnTo>
                  <a:pt x="0" y="7516368"/>
                </a:lnTo>
                <a:lnTo>
                  <a:pt x="0" y="0"/>
                </a:lnTo>
                <a:close/>
              </a:path>
            </a:pathLst>
          </a:custGeom>
          <a:blipFill>
            <a:blip r:embed="rId3"/>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4" name="Freeform 4"/>
          <p:cNvSpPr/>
          <p:nvPr/>
        </p:nvSpPr>
        <p:spPr>
          <a:xfrm>
            <a:off x="8633579" y="9280317"/>
            <a:ext cx="2422260" cy="463086"/>
          </a:xfrm>
          <a:custGeom>
            <a:avLst/>
            <a:gdLst/>
            <a:ahLst/>
            <a:cxnLst/>
            <a:rect l="l" t="t" r="r" b="b"/>
            <a:pathLst>
              <a:path w="2422260" h="463086">
                <a:moveTo>
                  <a:pt x="0" y="0"/>
                </a:moveTo>
                <a:lnTo>
                  <a:pt x="2422260" y="0"/>
                </a:lnTo>
                <a:lnTo>
                  <a:pt x="2422260" y="463086"/>
                </a:lnTo>
                <a:lnTo>
                  <a:pt x="0" y="463086"/>
                </a:lnTo>
                <a:lnTo>
                  <a:pt x="0" y="0"/>
                </a:lnTo>
                <a:close/>
              </a:path>
            </a:pathLst>
          </a:custGeom>
          <a:blipFill>
            <a:blip r:embed="rId4"/>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5" name="TextBox 5"/>
          <p:cNvSpPr txBox="1"/>
          <p:nvPr/>
        </p:nvSpPr>
        <p:spPr>
          <a:xfrm>
            <a:off x="12373280" y="4279688"/>
            <a:ext cx="4685843" cy="359073"/>
          </a:xfrm>
          <a:prstGeom prst="rect">
            <a:avLst/>
          </a:prstGeom>
        </p:spPr>
        <p:txBody>
          <a:bodyPr lIns="0" tIns="0" rIns="0" bIns="0" rtlCol="0" anchor="t">
            <a:spAutoFit/>
          </a:bodyPr>
          <a:lstStyle/>
          <a:p>
            <a:pPr defTabSz="914445">
              <a:lnSpc>
                <a:spcPts val="2844"/>
              </a:lnSpc>
            </a:pPr>
            <a:r>
              <a:rPr lang="en-US" sz="2400" b="1">
                <a:solidFill>
                  <a:srgbClr val="004B6E"/>
                </a:solidFill>
                <a:latin typeface="Calibri" panose="020F0502020204030204" pitchFamily="34" charset="0"/>
                <a:ea typeface="Calibri (MS) Bold"/>
                <a:cs typeface="Calibri" panose="020F0502020204030204" pitchFamily="34" charset="0"/>
                <a:sym typeface="Calibri (MS) Bold"/>
              </a:rPr>
              <a:t>A Women's Guide to Smart Investing</a:t>
            </a:r>
          </a:p>
        </p:txBody>
      </p:sp>
      <p:grpSp>
        <p:nvGrpSpPr>
          <p:cNvPr id="6" name="Group 6"/>
          <p:cNvGrpSpPr/>
          <p:nvPr/>
        </p:nvGrpSpPr>
        <p:grpSpPr>
          <a:xfrm>
            <a:off x="784540" y="2351072"/>
            <a:ext cx="1282493" cy="128249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020" r="-1020"/>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sp>
        <p:nvSpPr>
          <p:cNvPr id="8" name="Freeform 8"/>
          <p:cNvSpPr/>
          <p:nvPr/>
        </p:nvSpPr>
        <p:spPr>
          <a:xfrm>
            <a:off x="734207" y="2300739"/>
            <a:ext cx="1383159" cy="1383159"/>
          </a:xfrm>
          <a:custGeom>
            <a:avLst/>
            <a:gdLst/>
            <a:ahLst/>
            <a:cxnLst/>
            <a:rect l="l" t="t" r="r" b="b"/>
            <a:pathLst>
              <a:path w="1383159" h="1383159">
                <a:moveTo>
                  <a:pt x="0" y="0"/>
                </a:moveTo>
                <a:lnTo>
                  <a:pt x="1383159" y="0"/>
                </a:lnTo>
                <a:lnTo>
                  <a:pt x="1383159" y="1383158"/>
                </a:lnTo>
                <a:lnTo>
                  <a:pt x="0" y="1383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nvGrpSpPr>
          <p:cNvPr id="9" name="Group 9"/>
          <p:cNvGrpSpPr/>
          <p:nvPr/>
        </p:nvGrpSpPr>
        <p:grpSpPr>
          <a:xfrm>
            <a:off x="6504131" y="2394323"/>
            <a:ext cx="1291553" cy="12915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sp>
        <p:nvSpPr>
          <p:cNvPr id="11" name="Freeform 11"/>
          <p:cNvSpPr/>
          <p:nvPr/>
        </p:nvSpPr>
        <p:spPr>
          <a:xfrm>
            <a:off x="6453441" y="2351072"/>
            <a:ext cx="1392930" cy="1392930"/>
          </a:xfrm>
          <a:custGeom>
            <a:avLst/>
            <a:gdLst/>
            <a:ahLst/>
            <a:cxnLst/>
            <a:rect l="l" t="t" r="r" b="b"/>
            <a:pathLst>
              <a:path w="1392930" h="1392930">
                <a:moveTo>
                  <a:pt x="0" y="0"/>
                </a:moveTo>
                <a:lnTo>
                  <a:pt x="1392930" y="0"/>
                </a:lnTo>
                <a:lnTo>
                  <a:pt x="1392930" y="1392930"/>
                </a:lnTo>
                <a:lnTo>
                  <a:pt x="0" y="13929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12" name="Freeform 12"/>
          <p:cNvSpPr/>
          <p:nvPr/>
        </p:nvSpPr>
        <p:spPr>
          <a:xfrm>
            <a:off x="813410" y="8623527"/>
            <a:ext cx="5632304" cy="1149615"/>
          </a:xfrm>
          <a:custGeom>
            <a:avLst/>
            <a:gdLst/>
            <a:ahLst/>
            <a:cxnLst/>
            <a:rect l="l" t="t" r="r" b="b"/>
            <a:pathLst>
              <a:path w="5632304" h="1149615">
                <a:moveTo>
                  <a:pt x="0" y="0"/>
                </a:moveTo>
                <a:lnTo>
                  <a:pt x="5632304" y="0"/>
                </a:lnTo>
                <a:lnTo>
                  <a:pt x="5632304" y="1149616"/>
                </a:lnTo>
                <a:lnTo>
                  <a:pt x="0" y="1149616"/>
                </a:lnTo>
                <a:lnTo>
                  <a:pt x="0" y="0"/>
                </a:lnTo>
                <a:close/>
              </a:path>
            </a:pathLst>
          </a:custGeom>
          <a:blipFill>
            <a:blip r:embed="rId9">
              <a:alphaModFix amt="50000"/>
              <a:extLst>
                <a:ext uri="{96DAC541-7B7A-43D3-8B79-37D633B846F1}">
                  <asvg:svgBlip xmlns:asvg="http://schemas.microsoft.com/office/drawing/2016/SVG/main" r:embed="rId10"/>
                </a:ext>
              </a:extLst>
            </a:blip>
            <a:stretch>
              <a:fillRect l="-998" t="-132958" b="-29915"/>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13" name="Freeform 13">
            <a:hlinkClick r:id="rId11" tooltip="https://www.onedigital.com/financial-academy/"/>
          </p:cNvPr>
          <p:cNvSpPr/>
          <p:nvPr/>
        </p:nvSpPr>
        <p:spPr>
          <a:xfrm rot="-10800000">
            <a:off x="-192218" y="8477258"/>
            <a:ext cx="6576120" cy="1070946"/>
          </a:xfrm>
          <a:custGeom>
            <a:avLst/>
            <a:gdLst/>
            <a:ahLst/>
            <a:cxnLst/>
            <a:rect l="l" t="t" r="r" b="b"/>
            <a:pathLst>
              <a:path w="6576120" h="1070946">
                <a:moveTo>
                  <a:pt x="0" y="0"/>
                </a:moveTo>
                <a:lnTo>
                  <a:pt x="6576120" y="0"/>
                </a:lnTo>
                <a:lnTo>
                  <a:pt x="6576120" y="1070946"/>
                </a:lnTo>
                <a:lnTo>
                  <a:pt x="0" y="1070946"/>
                </a:lnTo>
                <a:lnTo>
                  <a:pt x="0" y="0"/>
                </a:lnTo>
                <a:close/>
              </a:path>
            </a:pathLst>
          </a:custGeom>
          <a:blipFill>
            <a:blip r:embed="rId12">
              <a:extLst>
                <a:ext uri="{96DAC541-7B7A-43D3-8B79-37D633B846F1}">
                  <asvg:svgBlip xmlns:asvg="http://schemas.microsoft.com/office/drawing/2016/SVG/main" r:embed="rId13"/>
                </a:ext>
              </a:extLst>
            </a:blip>
            <a:stretch>
              <a:fillRect t="-167442"/>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14" name="TextBox 14"/>
          <p:cNvSpPr txBox="1"/>
          <p:nvPr/>
        </p:nvSpPr>
        <p:spPr>
          <a:xfrm>
            <a:off x="7259306" y="9895803"/>
            <a:ext cx="5123259" cy="228396"/>
          </a:xfrm>
          <a:prstGeom prst="rect">
            <a:avLst/>
          </a:prstGeom>
        </p:spPr>
        <p:txBody>
          <a:bodyPr lIns="0" tIns="0" rIns="0" bIns="0" rtlCol="0" anchor="t">
            <a:spAutoFit/>
          </a:bodyPr>
          <a:lstStyle/>
          <a:p>
            <a:pPr defTabSz="914445">
              <a:lnSpc>
                <a:spcPts val="1889"/>
              </a:lnSpc>
            </a:pPr>
            <a:r>
              <a:rPr lang="en-US" sz="1349" spc="2" dirty="0">
                <a:solidFill>
                  <a:srgbClr val="00344F"/>
                </a:solidFill>
                <a:latin typeface="Calibri" panose="020F0502020204030204" pitchFamily="34" charset="0"/>
                <a:ea typeface="Calibri (MS)"/>
                <a:cs typeface="Calibri" panose="020F0502020204030204" pitchFamily="34" charset="0"/>
                <a:sym typeface="Calibri (MS)"/>
              </a:rPr>
              <a:t>Investment advice offered through OneDigital Investment Advisors LLC.</a:t>
            </a:r>
          </a:p>
        </p:txBody>
      </p:sp>
      <p:sp>
        <p:nvSpPr>
          <p:cNvPr id="15" name="TextBox 15"/>
          <p:cNvSpPr txBox="1"/>
          <p:nvPr/>
        </p:nvSpPr>
        <p:spPr>
          <a:xfrm>
            <a:off x="2192332" y="2454194"/>
            <a:ext cx="3590243" cy="969561"/>
          </a:xfrm>
          <a:prstGeom prst="rect">
            <a:avLst/>
          </a:prstGeom>
        </p:spPr>
        <p:txBody>
          <a:bodyPr lIns="0" tIns="0" rIns="0" bIns="0" rtlCol="0" anchor="t">
            <a:spAutoFit/>
          </a:bodyPr>
          <a:lstStyle/>
          <a:p>
            <a:pPr defTabSz="914445">
              <a:lnSpc>
                <a:spcPts val="2940"/>
              </a:lnSpc>
            </a:pPr>
            <a:r>
              <a:rPr lang="en-US" sz="2100" b="1" i="1" dirty="0">
                <a:solidFill>
                  <a:srgbClr val="00354D"/>
                </a:solidFill>
                <a:latin typeface="Calibri" panose="020F0502020204030204" pitchFamily="34" charset="0"/>
                <a:ea typeface="Avenir Bold Italics"/>
                <a:cs typeface="Calibri" panose="020F0502020204030204" pitchFamily="34" charset="0"/>
                <a:sym typeface="Avenir Bold Italics"/>
              </a:rPr>
              <a:t>Jon Higham</a:t>
            </a:r>
          </a:p>
          <a:p>
            <a:pPr defTabSz="914445">
              <a:lnSpc>
                <a:spcPts val="2520"/>
              </a:lnSpc>
            </a:pPr>
            <a:r>
              <a:rPr lang="en-US" i="1" dirty="0">
                <a:solidFill>
                  <a:srgbClr val="00354D"/>
                </a:solidFill>
                <a:latin typeface="Calibri" panose="020F0502020204030204" pitchFamily="34" charset="0"/>
                <a:ea typeface="Avenir Italics"/>
                <a:cs typeface="Calibri" panose="020F0502020204030204" pitchFamily="34" charset="0"/>
                <a:sym typeface="Avenir Italics"/>
              </a:rPr>
              <a:t>Employee Engagement Manager</a:t>
            </a:r>
          </a:p>
          <a:p>
            <a:pPr defTabSz="914445">
              <a:lnSpc>
                <a:spcPts val="2309"/>
              </a:lnSpc>
            </a:pPr>
            <a:r>
              <a:rPr lang="en-US" sz="1649" i="1" dirty="0">
                <a:solidFill>
                  <a:srgbClr val="00354D"/>
                </a:solidFill>
                <a:latin typeface="Calibri" panose="020F0502020204030204" pitchFamily="34" charset="0"/>
                <a:ea typeface="Avenir Italics"/>
                <a:cs typeface="Calibri" panose="020F0502020204030204" pitchFamily="34" charset="0"/>
                <a:sym typeface="Avenir Italics"/>
              </a:rPr>
              <a:t>OneDigital Financial Services </a:t>
            </a:r>
          </a:p>
        </p:txBody>
      </p:sp>
      <p:sp>
        <p:nvSpPr>
          <p:cNvPr id="16" name="TextBox 16"/>
          <p:cNvSpPr txBox="1"/>
          <p:nvPr/>
        </p:nvSpPr>
        <p:spPr>
          <a:xfrm>
            <a:off x="1253229" y="3876614"/>
            <a:ext cx="4236687" cy="718145"/>
          </a:xfrm>
          <a:prstGeom prst="rect">
            <a:avLst/>
          </a:prstGeom>
        </p:spPr>
        <p:txBody>
          <a:bodyPr lIns="0" tIns="0" rIns="0" bIns="0" rtlCol="0" anchor="t">
            <a:spAutoFit/>
          </a:bodyPr>
          <a:lstStyle/>
          <a:p>
            <a:pPr defTabSz="914445">
              <a:lnSpc>
                <a:spcPts val="2843"/>
              </a:lnSpc>
            </a:pPr>
            <a:r>
              <a:rPr lang="en-US" sz="2399" b="1">
                <a:solidFill>
                  <a:srgbClr val="004B6E"/>
                </a:solidFill>
                <a:latin typeface="Calibri" panose="020F0502020204030204" pitchFamily="34" charset="0"/>
                <a:ea typeface="Calibri (MS) Bold"/>
                <a:cs typeface="Calibri" panose="020F0502020204030204" pitchFamily="34" charset="0"/>
                <a:sym typeface="Calibri (MS) Bold"/>
              </a:rPr>
              <a:t>Strategies to Conquer Your Debt in The New Year</a:t>
            </a:r>
          </a:p>
        </p:txBody>
      </p:sp>
      <p:sp>
        <p:nvSpPr>
          <p:cNvPr id="17" name="TextBox 17"/>
          <p:cNvSpPr txBox="1"/>
          <p:nvPr/>
        </p:nvSpPr>
        <p:spPr>
          <a:xfrm>
            <a:off x="8054360" y="2497133"/>
            <a:ext cx="3247592" cy="969561"/>
          </a:xfrm>
          <a:prstGeom prst="rect">
            <a:avLst/>
          </a:prstGeom>
        </p:spPr>
        <p:txBody>
          <a:bodyPr lIns="0" tIns="0" rIns="0" bIns="0" rtlCol="0" anchor="t">
            <a:spAutoFit/>
          </a:bodyPr>
          <a:lstStyle/>
          <a:p>
            <a:pPr defTabSz="914445">
              <a:lnSpc>
                <a:spcPts val="2940"/>
              </a:lnSpc>
            </a:pPr>
            <a:r>
              <a:rPr lang="en-US" sz="2100" b="1" i="1" spc="2" dirty="0">
                <a:solidFill>
                  <a:srgbClr val="00354D"/>
                </a:solidFill>
                <a:latin typeface="Calibri" panose="020F0502020204030204" pitchFamily="34" charset="0"/>
                <a:ea typeface="Avenir Bold Italics"/>
                <a:cs typeface="Calibri" panose="020F0502020204030204" pitchFamily="34" charset="0"/>
                <a:sym typeface="Avenir Bold Italics"/>
              </a:rPr>
              <a:t>Jerry Lynch, CFP®, CLU, </a:t>
            </a:r>
            <a:r>
              <a:rPr lang="en-US" sz="2100" b="1" i="1" spc="2" dirty="0" err="1">
                <a:solidFill>
                  <a:srgbClr val="00354D"/>
                </a:solidFill>
                <a:latin typeface="Calibri" panose="020F0502020204030204" pitchFamily="34" charset="0"/>
                <a:ea typeface="Avenir Bold Italics"/>
                <a:cs typeface="Calibri" panose="020F0502020204030204" pitchFamily="34" charset="0"/>
                <a:sym typeface="Avenir Bold Italics"/>
              </a:rPr>
              <a:t>ChFC</a:t>
            </a:r>
            <a:endParaRPr lang="en-US" sz="2100" b="1" i="1" spc="2" dirty="0">
              <a:solidFill>
                <a:srgbClr val="00354D"/>
              </a:solidFill>
              <a:latin typeface="Calibri" panose="020F0502020204030204" pitchFamily="34" charset="0"/>
              <a:ea typeface="Avenir Bold Italics"/>
              <a:cs typeface="Calibri" panose="020F0502020204030204" pitchFamily="34" charset="0"/>
              <a:sym typeface="Avenir Bold Italics"/>
            </a:endParaRPr>
          </a:p>
          <a:p>
            <a:pPr defTabSz="914445">
              <a:lnSpc>
                <a:spcPts val="2520"/>
              </a:lnSpc>
            </a:pPr>
            <a:r>
              <a:rPr lang="en-US" i="1" dirty="0">
                <a:solidFill>
                  <a:srgbClr val="00354D"/>
                </a:solidFill>
                <a:latin typeface="Calibri" panose="020F0502020204030204" pitchFamily="34" charset="0"/>
                <a:ea typeface="Avenir Italics"/>
                <a:cs typeface="Calibri" panose="020F0502020204030204" pitchFamily="34" charset="0"/>
                <a:sym typeface="Avenir Italics"/>
              </a:rPr>
              <a:t>Senior Vice President </a:t>
            </a:r>
          </a:p>
          <a:p>
            <a:pPr defTabSz="914445">
              <a:lnSpc>
                <a:spcPts val="2309"/>
              </a:lnSpc>
            </a:pPr>
            <a:r>
              <a:rPr lang="en-US" sz="1649" i="1" dirty="0">
                <a:solidFill>
                  <a:srgbClr val="00354D"/>
                </a:solidFill>
                <a:latin typeface="Calibri" panose="020F0502020204030204" pitchFamily="34" charset="0"/>
                <a:ea typeface="Avenir Italics"/>
                <a:cs typeface="Calibri" panose="020F0502020204030204" pitchFamily="34" charset="0"/>
                <a:sym typeface="Avenir Italics"/>
              </a:rPr>
              <a:t>OneDigital Financial Services </a:t>
            </a:r>
          </a:p>
        </p:txBody>
      </p:sp>
      <p:sp>
        <p:nvSpPr>
          <p:cNvPr id="18" name="TextBox 18"/>
          <p:cNvSpPr txBox="1"/>
          <p:nvPr/>
        </p:nvSpPr>
        <p:spPr>
          <a:xfrm>
            <a:off x="6937758" y="3901164"/>
            <a:ext cx="4216770" cy="718145"/>
          </a:xfrm>
          <a:prstGeom prst="rect">
            <a:avLst/>
          </a:prstGeom>
        </p:spPr>
        <p:txBody>
          <a:bodyPr lIns="0" tIns="0" rIns="0" bIns="0" rtlCol="0" anchor="t">
            <a:spAutoFit/>
          </a:bodyPr>
          <a:lstStyle/>
          <a:p>
            <a:pPr defTabSz="914445">
              <a:lnSpc>
                <a:spcPts val="2843"/>
              </a:lnSpc>
            </a:pPr>
            <a:r>
              <a:rPr lang="en-US" sz="2399" b="1">
                <a:solidFill>
                  <a:srgbClr val="004B6E"/>
                </a:solidFill>
                <a:latin typeface="Calibri" panose="020F0502020204030204" pitchFamily="34" charset="0"/>
                <a:ea typeface="Calibri (MS) Bold"/>
                <a:cs typeface="Calibri" panose="020F0502020204030204" pitchFamily="34" charset="0"/>
                <a:sym typeface="Calibri (MS) Bold"/>
              </a:rPr>
              <a:t>How Today's Headlines May Influence Your Taxes</a:t>
            </a:r>
          </a:p>
        </p:txBody>
      </p:sp>
      <p:sp>
        <p:nvSpPr>
          <p:cNvPr id="19" name="TextBox 19"/>
          <p:cNvSpPr txBox="1"/>
          <p:nvPr/>
        </p:nvSpPr>
        <p:spPr>
          <a:xfrm>
            <a:off x="13362595" y="2148370"/>
            <a:ext cx="4095014" cy="943913"/>
          </a:xfrm>
          <a:prstGeom prst="rect">
            <a:avLst/>
          </a:prstGeom>
        </p:spPr>
        <p:txBody>
          <a:bodyPr lIns="0" tIns="0" rIns="0" bIns="0" rtlCol="0" anchor="t">
            <a:spAutoFit/>
          </a:bodyPr>
          <a:lstStyle/>
          <a:p>
            <a:pPr defTabSz="914445">
              <a:lnSpc>
                <a:spcPts val="2940"/>
              </a:lnSpc>
            </a:pPr>
            <a:r>
              <a:rPr lang="en-US" sz="2100" b="1" i="1" dirty="0">
                <a:solidFill>
                  <a:srgbClr val="00344F"/>
                </a:solidFill>
                <a:latin typeface="Calibri" panose="020F0502020204030204" pitchFamily="34" charset="0"/>
                <a:ea typeface="Avenir Bold Italics"/>
                <a:cs typeface="Calibri" panose="020F0502020204030204" pitchFamily="34" charset="0"/>
                <a:sym typeface="Avenir Bold Italics"/>
              </a:rPr>
              <a:t>Allie Rivera, CFA</a:t>
            </a:r>
          </a:p>
          <a:p>
            <a:pPr defTabSz="914445">
              <a:lnSpc>
                <a:spcPts val="2310"/>
              </a:lnSpc>
            </a:pPr>
            <a:r>
              <a:rPr lang="en-US" i="1" dirty="0">
                <a:solidFill>
                  <a:srgbClr val="00344F"/>
                </a:solidFill>
                <a:latin typeface="Calibri"/>
                <a:ea typeface="Avenir"/>
                <a:cs typeface="Calibri" panose="020F0502020204030204" pitchFamily="34" charset="0"/>
                <a:sym typeface="Avenir"/>
              </a:rPr>
              <a:t>VP of Investments and Retirement Services</a:t>
            </a:r>
          </a:p>
          <a:p>
            <a:pPr defTabSz="914445">
              <a:lnSpc>
                <a:spcPts val="2310"/>
              </a:lnSpc>
            </a:pPr>
            <a:r>
              <a:rPr lang="en-US" sz="1650" i="1" dirty="0">
                <a:solidFill>
                  <a:srgbClr val="00344F"/>
                </a:solidFill>
                <a:latin typeface="Calibri"/>
                <a:ea typeface="Avenir"/>
                <a:cs typeface="Calibri" panose="020F0502020204030204" pitchFamily="34" charset="0"/>
                <a:sym typeface="Avenir"/>
              </a:rPr>
              <a:t>OneDigital Financial Services</a:t>
            </a:r>
          </a:p>
        </p:txBody>
      </p:sp>
      <p:sp>
        <p:nvSpPr>
          <p:cNvPr id="20" name="TextBox 20"/>
          <p:cNvSpPr txBox="1"/>
          <p:nvPr/>
        </p:nvSpPr>
        <p:spPr>
          <a:xfrm>
            <a:off x="13081445" y="3205520"/>
            <a:ext cx="3730070" cy="1226105"/>
          </a:xfrm>
          <a:prstGeom prst="rect">
            <a:avLst/>
          </a:prstGeom>
        </p:spPr>
        <p:txBody>
          <a:bodyPr wrap="square" lIns="0" tIns="0" rIns="0" bIns="0" rtlCol="0" anchor="t">
            <a:spAutoFit/>
          </a:bodyPr>
          <a:lstStyle/>
          <a:p>
            <a:pPr defTabSz="914445">
              <a:lnSpc>
                <a:spcPts val="2940"/>
              </a:lnSpc>
            </a:pPr>
            <a:r>
              <a:rPr lang="en-US" sz="2100" b="1" i="1" dirty="0">
                <a:solidFill>
                  <a:srgbClr val="00344F"/>
                </a:solidFill>
                <a:latin typeface="Calibri" panose="020F0502020204030204" pitchFamily="34" charset="0"/>
                <a:ea typeface="Avenir Bold Italics"/>
                <a:cs typeface="Calibri" panose="020F0502020204030204" pitchFamily="34" charset="0"/>
                <a:sym typeface="Avenir Bold Italics"/>
              </a:rPr>
              <a:t>Amy Todd, CPFA®</a:t>
            </a:r>
          </a:p>
          <a:p>
            <a:pPr defTabSz="914445">
              <a:lnSpc>
                <a:spcPts val="2310"/>
              </a:lnSpc>
            </a:pPr>
            <a:r>
              <a:rPr lang="en-US" i="1" dirty="0">
                <a:solidFill>
                  <a:srgbClr val="0E3F58"/>
                </a:solidFill>
                <a:latin typeface="Calibri"/>
              </a:rPr>
              <a:t>Senior Retirement Plan Consultant</a:t>
            </a:r>
          </a:p>
          <a:p>
            <a:pPr defTabSz="914445">
              <a:lnSpc>
                <a:spcPts val="2310"/>
              </a:lnSpc>
            </a:pPr>
            <a:r>
              <a:rPr lang="en-US" sz="1650" i="1" dirty="0">
                <a:solidFill>
                  <a:srgbClr val="00344F"/>
                </a:solidFill>
                <a:latin typeface="Calibri"/>
                <a:ea typeface="Avenir Italics"/>
                <a:cs typeface="Avenir Italics"/>
                <a:sym typeface="Avenir Italics"/>
              </a:rPr>
              <a:t>OneDigital Financial Services</a:t>
            </a:r>
          </a:p>
          <a:p>
            <a:pPr defTabSz="914445">
              <a:lnSpc>
                <a:spcPts val="2099"/>
              </a:lnSpc>
            </a:pPr>
            <a:endParaRPr lang="en-US" sz="1650" i="1" dirty="0">
              <a:solidFill>
                <a:srgbClr val="00344F"/>
              </a:solidFill>
              <a:latin typeface="Avenir Italics"/>
              <a:ea typeface="Avenir Italics"/>
              <a:cs typeface="Avenir Italics"/>
              <a:sym typeface="Avenir Italics"/>
            </a:endParaRPr>
          </a:p>
        </p:txBody>
      </p:sp>
      <p:sp>
        <p:nvSpPr>
          <p:cNvPr id="21" name="TextBox 21"/>
          <p:cNvSpPr txBox="1"/>
          <p:nvPr/>
        </p:nvSpPr>
        <p:spPr>
          <a:xfrm>
            <a:off x="514791" y="8655352"/>
            <a:ext cx="5713596" cy="770788"/>
          </a:xfrm>
          <a:prstGeom prst="rect">
            <a:avLst/>
          </a:prstGeom>
        </p:spPr>
        <p:txBody>
          <a:bodyPr lIns="0" tIns="0" rIns="0" bIns="0" rtlCol="0" anchor="t">
            <a:spAutoFit/>
          </a:bodyPr>
          <a:lstStyle/>
          <a:p>
            <a:pPr defTabSz="914445">
              <a:lnSpc>
                <a:spcPts val="1683"/>
              </a:lnSpc>
            </a:pPr>
            <a:r>
              <a:rPr lang="en-US" sz="1650" b="1" dirty="0">
                <a:solidFill>
                  <a:srgbClr val="FFFFFF"/>
                </a:solidFill>
                <a:latin typeface="Calibri" panose="020F0502020204030204" pitchFamily="34" charset="0"/>
                <a:ea typeface="Avenir Bold"/>
                <a:cs typeface="Calibri" panose="020F0502020204030204" pitchFamily="34" charset="0"/>
                <a:sym typeface="Avenir Bold"/>
              </a:rPr>
              <a:t>Looking for additional financial education and webinars? </a:t>
            </a:r>
            <a:r>
              <a:rPr lang="en-US" sz="1650" dirty="0">
                <a:solidFill>
                  <a:srgbClr val="FFFFFF"/>
                </a:solidFill>
                <a:latin typeface="Calibri" panose="020F0502020204030204" pitchFamily="34" charset="0"/>
                <a:ea typeface="Avenir"/>
                <a:cs typeface="Calibri" panose="020F0502020204030204" pitchFamily="34" charset="0"/>
                <a:sym typeface="Avenir"/>
              </a:rPr>
              <a:t>Check out our full Financial Academy:</a:t>
            </a:r>
          </a:p>
          <a:p>
            <a:pPr defTabSz="914445">
              <a:lnSpc>
                <a:spcPts val="918"/>
              </a:lnSpc>
            </a:pPr>
            <a:endParaRPr lang="en-US" sz="1650" dirty="0">
              <a:solidFill>
                <a:srgbClr val="FFFFFF"/>
              </a:solidFill>
              <a:latin typeface="Calibri" panose="020F0502020204030204" pitchFamily="34" charset="0"/>
              <a:ea typeface="Avenir"/>
              <a:cs typeface="Calibri" panose="020F0502020204030204" pitchFamily="34" charset="0"/>
              <a:sym typeface="Avenir"/>
            </a:endParaRPr>
          </a:p>
          <a:p>
            <a:pPr defTabSz="914445">
              <a:lnSpc>
                <a:spcPts val="1683"/>
              </a:lnSpc>
            </a:pPr>
            <a:r>
              <a:rPr lang="en-US" sz="1650" b="1" u="sng" dirty="0">
                <a:solidFill>
                  <a:prstClr val="white"/>
                </a:solidFill>
                <a:latin typeface="Calibri" panose="020F0502020204030204" pitchFamily="34" charset="0"/>
                <a:ea typeface="Avenir Bold"/>
                <a:cs typeface="Calibri" panose="020F0502020204030204" pitchFamily="34" charset="0"/>
                <a:sym typeface="Avenir Bold"/>
                <a:hlinkClick r:id="rId11" tooltip="https://www.onedigital.com/financial-academy/">
                  <a:extLst>
                    <a:ext uri="{A12FA001-AC4F-418D-AE19-62706E023703}">
                      <ahyp:hlinkClr xmlns:ahyp="http://schemas.microsoft.com/office/drawing/2018/hyperlinkcolor" val="tx"/>
                    </a:ext>
                  </a:extLst>
                </a:hlinkClick>
              </a:rPr>
              <a:t>onedigital.com/financial-academy/</a:t>
            </a:r>
          </a:p>
        </p:txBody>
      </p:sp>
      <p:sp>
        <p:nvSpPr>
          <p:cNvPr id="22" name="TextBox 22"/>
          <p:cNvSpPr txBox="1"/>
          <p:nvPr/>
        </p:nvSpPr>
        <p:spPr>
          <a:xfrm>
            <a:off x="1253229" y="5805614"/>
            <a:ext cx="4675227" cy="1904367"/>
          </a:xfrm>
          <a:prstGeom prst="rect">
            <a:avLst/>
          </a:prstGeom>
        </p:spPr>
        <p:txBody>
          <a:bodyPr lIns="0" tIns="0" rIns="0" bIns="0" rtlCol="0" anchor="t">
            <a:spAutoFit/>
          </a:bodyPr>
          <a:lstStyle/>
          <a:p>
            <a:pPr defTabSz="914445">
              <a:lnSpc>
                <a:spcPts val="2520"/>
              </a:lnSpc>
            </a:pPr>
            <a:r>
              <a:rPr lang="en-US" spc="11">
                <a:solidFill>
                  <a:srgbClr val="000000"/>
                </a:solidFill>
                <a:latin typeface="Calibri" panose="020F0502020204030204" pitchFamily="34" charset="0"/>
                <a:ea typeface="Avenir"/>
                <a:cs typeface="Calibri" panose="020F0502020204030204" pitchFamily="34" charset="0"/>
                <a:sym typeface="Avenir"/>
              </a:rPr>
              <a:t>This webinar provides practical strategies to manage and reduce debt, helping you kick off the new year with a stronger financial foundation. We will cover actionable steps to take control of your finances, reduce high-interest debts, and build a sustainable cash-flow.</a:t>
            </a:r>
          </a:p>
        </p:txBody>
      </p:sp>
      <p:sp>
        <p:nvSpPr>
          <p:cNvPr id="23" name="TextBox 23"/>
          <p:cNvSpPr txBox="1"/>
          <p:nvPr/>
        </p:nvSpPr>
        <p:spPr>
          <a:xfrm>
            <a:off x="6937758" y="5805614"/>
            <a:ext cx="4675227" cy="1904367"/>
          </a:xfrm>
          <a:prstGeom prst="rect">
            <a:avLst/>
          </a:prstGeom>
        </p:spPr>
        <p:txBody>
          <a:bodyPr lIns="0" tIns="0" rIns="0" bIns="0" rtlCol="0" anchor="t">
            <a:spAutoFit/>
          </a:bodyPr>
          <a:lstStyle/>
          <a:p>
            <a:pPr defTabSz="914445">
              <a:lnSpc>
                <a:spcPts val="2519"/>
              </a:lnSpc>
            </a:pPr>
            <a:r>
              <a:rPr lang="en-US" sz="1799" spc="11">
                <a:solidFill>
                  <a:srgbClr val="000000"/>
                </a:solidFill>
                <a:latin typeface="Calibri" panose="020F0502020204030204" pitchFamily="34" charset="0"/>
                <a:ea typeface="Avenir"/>
                <a:cs typeface="Calibri" panose="020F0502020204030204" pitchFamily="34" charset="0"/>
                <a:sym typeface="Avenir"/>
              </a:rPr>
              <a:t>Join us as we explore how current events and policy changes impact your taxes. Senior Vice President, Jerry Lynch will provide insights on how recent headlines may affect your tax and financial planning to help you stay informed and prepared.</a:t>
            </a:r>
          </a:p>
        </p:txBody>
      </p:sp>
      <p:sp>
        <p:nvSpPr>
          <p:cNvPr id="24" name="TextBox 24"/>
          <p:cNvSpPr txBox="1"/>
          <p:nvPr/>
        </p:nvSpPr>
        <p:spPr>
          <a:xfrm>
            <a:off x="12383895" y="5805614"/>
            <a:ext cx="4675227" cy="2224968"/>
          </a:xfrm>
          <a:prstGeom prst="rect">
            <a:avLst/>
          </a:prstGeom>
        </p:spPr>
        <p:txBody>
          <a:bodyPr lIns="0" tIns="0" rIns="0" bIns="0" rtlCol="0" anchor="t">
            <a:spAutoFit/>
          </a:bodyPr>
          <a:lstStyle/>
          <a:p>
            <a:pPr defTabSz="914445">
              <a:lnSpc>
                <a:spcPts val="2520"/>
              </a:lnSpc>
            </a:pPr>
            <a:r>
              <a:rPr lang="en-US" spc="11" dirty="0">
                <a:solidFill>
                  <a:srgbClr val="000000"/>
                </a:solidFill>
                <a:latin typeface="Calibri" panose="020F0502020204030204" pitchFamily="34" charset="0"/>
                <a:ea typeface="Avenir"/>
                <a:cs typeface="Calibri" panose="020F0502020204030204" pitchFamily="34" charset="0"/>
                <a:sym typeface="Avenir"/>
              </a:rPr>
              <a:t>Join some of the amazing OneDigital Women as they demystify the world of investments. This special edition session, aims to shift the mindset from fear and uncertainty to wealth-building action, empowering you to take charge of your financial future.</a:t>
            </a:r>
          </a:p>
          <a:p>
            <a:pPr defTabSz="914445">
              <a:lnSpc>
                <a:spcPts val="2520"/>
              </a:lnSpc>
            </a:pPr>
            <a:endParaRPr lang="en-US" spc="11" dirty="0">
              <a:solidFill>
                <a:srgbClr val="000000"/>
              </a:solidFill>
              <a:latin typeface="Calibri" panose="020F0502020204030204" pitchFamily="34" charset="0"/>
              <a:ea typeface="Avenir"/>
              <a:cs typeface="Calibri" panose="020F0502020204030204" pitchFamily="34" charset="0"/>
              <a:sym typeface="Avenir"/>
            </a:endParaRPr>
          </a:p>
        </p:txBody>
      </p:sp>
      <p:sp>
        <p:nvSpPr>
          <p:cNvPr id="25" name="Freeform 25">
            <a:hlinkClick r:id="rId14" tooltip="https://event.on24.com/wcc/r/4704366/4465F22409CA18480D93F1D0ECE543DD?partnerref=QUARTERLYFLYER125"/>
          </p:cNvPr>
          <p:cNvSpPr/>
          <p:nvPr/>
        </p:nvSpPr>
        <p:spPr>
          <a:xfrm>
            <a:off x="1253230" y="5296788"/>
            <a:ext cx="2269118" cy="431052"/>
          </a:xfrm>
          <a:custGeom>
            <a:avLst/>
            <a:gdLst/>
            <a:ahLst/>
            <a:cxnLst/>
            <a:rect l="l" t="t" r="r" b="b"/>
            <a:pathLst>
              <a:path w="2269118" h="431052">
                <a:moveTo>
                  <a:pt x="0" y="0"/>
                </a:moveTo>
                <a:lnTo>
                  <a:pt x="2269118" y="0"/>
                </a:lnTo>
                <a:lnTo>
                  <a:pt x="2269118" y="431052"/>
                </a:lnTo>
                <a:lnTo>
                  <a:pt x="0" y="431052"/>
                </a:lnTo>
                <a:lnTo>
                  <a:pt x="0" y="0"/>
                </a:lnTo>
                <a:close/>
              </a:path>
            </a:pathLst>
          </a:custGeom>
          <a:blipFill>
            <a:blip r:embed="rId15">
              <a:extLst>
                <a:ext uri="{96DAC541-7B7A-43D3-8B79-37D633B846F1}">
                  <asvg:svgBlip xmlns:asvg="http://schemas.microsoft.com/office/drawing/2016/SVG/main" r:embed="rId16"/>
                </a:ext>
              </a:extLst>
            </a:blip>
            <a:stretch>
              <a:fillRect l="-18338" t="-167287" r="-19171" b="-24893"/>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26" name="TextBox 26"/>
          <p:cNvSpPr txBox="1"/>
          <p:nvPr/>
        </p:nvSpPr>
        <p:spPr>
          <a:xfrm>
            <a:off x="1425785" y="4607583"/>
            <a:ext cx="2662610" cy="349968"/>
          </a:xfrm>
          <a:prstGeom prst="rect">
            <a:avLst/>
          </a:prstGeom>
        </p:spPr>
        <p:txBody>
          <a:bodyPr lIns="0" tIns="0" rIns="0" bIns="0" rtlCol="0" anchor="t">
            <a:spAutoFit/>
          </a:bodyPr>
          <a:lstStyle/>
          <a:p>
            <a:pPr defTabSz="914445">
              <a:lnSpc>
                <a:spcPts val="2940"/>
              </a:lnSpc>
            </a:pPr>
            <a:r>
              <a:rPr lang="en-US" sz="2100" dirty="0">
                <a:solidFill>
                  <a:srgbClr val="F47D20"/>
                </a:solidFill>
                <a:latin typeface="Calibri" panose="020F0502020204030204" pitchFamily="34" charset="0"/>
                <a:ea typeface="Avenir"/>
                <a:cs typeface="Calibri" panose="020F0502020204030204" pitchFamily="34" charset="0"/>
                <a:sym typeface="Avenir"/>
              </a:rPr>
              <a:t>Jan. 14</a:t>
            </a:r>
            <a:r>
              <a:rPr lang="en-US" sz="2100" baseline="30000" dirty="0">
                <a:solidFill>
                  <a:srgbClr val="F47D20"/>
                </a:solidFill>
                <a:latin typeface="Calibri" panose="020F0502020204030204" pitchFamily="34" charset="0"/>
                <a:ea typeface="Avenir"/>
                <a:cs typeface="Calibri" panose="020F0502020204030204" pitchFamily="34" charset="0"/>
                <a:sym typeface="Avenir"/>
              </a:rPr>
              <a:t>th</a:t>
            </a:r>
            <a:r>
              <a:rPr lang="en-US" sz="2100" dirty="0">
                <a:solidFill>
                  <a:srgbClr val="F47D20"/>
                </a:solidFill>
                <a:latin typeface="Calibri" panose="020F0502020204030204" pitchFamily="34" charset="0"/>
                <a:ea typeface="Avenir"/>
                <a:cs typeface="Calibri" panose="020F0502020204030204" pitchFamily="34" charset="0"/>
                <a:sym typeface="Avenir"/>
              </a:rPr>
              <a:t> - 2 p.m. CST</a:t>
            </a:r>
          </a:p>
        </p:txBody>
      </p:sp>
      <p:sp>
        <p:nvSpPr>
          <p:cNvPr id="27" name="TextBox 27"/>
          <p:cNvSpPr txBox="1"/>
          <p:nvPr/>
        </p:nvSpPr>
        <p:spPr>
          <a:xfrm>
            <a:off x="1611460" y="5310863"/>
            <a:ext cx="1552658" cy="301365"/>
          </a:xfrm>
          <a:prstGeom prst="rect">
            <a:avLst/>
          </a:prstGeom>
        </p:spPr>
        <p:txBody>
          <a:bodyPr lIns="0" tIns="0" rIns="0" bIns="0" rtlCol="0" anchor="t">
            <a:spAutoFit/>
          </a:bodyPr>
          <a:lstStyle/>
          <a:p>
            <a:pPr algn="ctr" defTabSz="914445">
              <a:lnSpc>
                <a:spcPts val="2519"/>
              </a:lnSpc>
            </a:pPr>
            <a:r>
              <a:rPr lang="en-US" sz="1799" b="1" u="sng" dirty="0">
                <a:solidFill>
                  <a:prstClr val="white"/>
                </a:solidFill>
                <a:latin typeface="Calibri" panose="020F0502020204030204" pitchFamily="34" charset="0"/>
                <a:ea typeface="Avenir Bold"/>
                <a:cs typeface="Calibri" panose="020F0502020204030204" pitchFamily="34" charset="0"/>
                <a:sym typeface="Avenir Bold"/>
                <a:hlinkClick r:id="rId14" tooltip="https://event.on24.com/wcc/r/4704366/4465F22409CA18480D93F1D0ECE543DD?partnerref=QUARTERLYFLYER125">
                  <a:extLst>
                    <a:ext uri="{A12FA001-AC4F-418D-AE19-62706E023703}">
                      <ahyp:hlinkClr xmlns:ahyp="http://schemas.microsoft.com/office/drawing/2018/hyperlinkcolor" val="tx"/>
                    </a:ext>
                  </a:extLst>
                </a:hlinkClick>
              </a:rPr>
              <a:t>Register</a:t>
            </a:r>
          </a:p>
        </p:txBody>
      </p:sp>
      <p:sp>
        <p:nvSpPr>
          <p:cNvPr id="28" name="Freeform 28">
            <a:hlinkClick r:id="rId17" tooltip="https://event.on24.com/wcc/r/4704541/A7B7963F0D888191744E5792949BFC8F?partnerref=QUARTERLYFLYER225"/>
          </p:cNvPr>
          <p:cNvSpPr/>
          <p:nvPr/>
        </p:nvSpPr>
        <p:spPr>
          <a:xfrm>
            <a:off x="6978824" y="5296788"/>
            <a:ext cx="2269118" cy="431052"/>
          </a:xfrm>
          <a:custGeom>
            <a:avLst/>
            <a:gdLst/>
            <a:ahLst/>
            <a:cxnLst/>
            <a:rect l="l" t="t" r="r" b="b"/>
            <a:pathLst>
              <a:path w="2269118" h="431052">
                <a:moveTo>
                  <a:pt x="0" y="0"/>
                </a:moveTo>
                <a:lnTo>
                  <a:pt x="2269118" y="0"/>
                </a:lnTo>
                <a:lnTo>
                  <a:pt x="2269118" y="431052"/>
                </a:lnTo>
                <a:lnTo>
                  <a:pt x="0" y="431052"/>
                </a:lnTo>
                <a:lnTo>
                  <a:pt x="0" y="0"/>
                </a:lnTo>
                <a:close/>
              </a:path>
            </a:pathLst>
          </a:custGeom>
          <a:blipFill>
            <a:blip r:embed="rId15">
              <a:extLst>
                <a:ext uri="{96DAC541-7B7A-43D3-8B79-37D633B846F1}">
                  <asvg:svgBlip xmlns:asvg="http://schemas.microsoft.com/office/drawing/2016/SVG/main" r:embed="rId16"/>
                </a:ext>
              </a:extLst>
            </a:blip>
            <a:stretch>
              <a:fillRect l="-18338" t="-167287" r="-19171" b="-24893"/>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29" name="TextBox 29"/>
          <p:cNvSpPr txBox="1"/>
          <p:nvPr/>
        </p:nvSpPr>
        <p:spPr>
          <a:xfrm>
            <a:off x="7337056" y="5310863"/>
            <a:ext cx="1552658" cy="301365"/>
          </a:xfrm>
          <a:prstGeom prst="rect">
            <a:avLst/>
          </a:prstGeom>
        </p:spPr>
        <p:txBody>
          <a:bodyPr lIns="0" tIns="0" rIns="0" bIns="0" rtlCol="0" anchor="t">
            <a:spAutoFit/>
          </a:bodyPr>
          <a:lstStyle/>
          <a:p>
            <a:pPr algn="ctr" defTabSz="914445">
              <a:lnSpc>
                <a:spcPts val="2519"/>
              </a:lnSpc>
            </a:pPr>
            <a:r>
              <a:rPr lang="en-US" sz="1799" b="1" u="sng" dirty="0">
                <a:solidFill>
                  <a:prstClr val="white"/>
                </a:solidFill>
                <a:latin typeface="Calibri" panose="020F0502020204030204" pitchFamily="34" charset="0"/>
                <a:ea typeface="Avenir Bold"/>
                <a:cs typeface="Calibri" panose="020F0502020204030204" pitchFamily="34" charset="0"/>
                <a:sym typeface="Avenir Bold"/>
                <a:hlinkClick r:id="rId17" tooltip="https://event.on24.com/wcc/r/4704541/A7B7963F0D888191744E5792949BFC8F?partnerref=QUARTERLYFLYER225">
                  <a:extLst>
                    <a:ext uri="{A12FA001-AC4F-418D-AE19-62706E023703}">
                      <ahyp:hlinkClr xmlns:ahyp="http://schemas.microsoft.com/office/drawing/2018/hyperlinkcolor" val="tx"/>
                    </a:ext>
                  </a:extLst>
                </a:hlinkClick>
              </a:rPr>
              <a:t>Register</a:t>
            </a:r>
          </a:p>
        </p:txBody>
      </p:sp>
      <p:sp>
        <p:nvSpPr>
          <p:cNvPr id="30" name="Freeform 30">
            <a:hlinkClick r:id="rId18" tooltip="https://event.on24.com/wcc/r/4704559/933C08E146A999D9200EC8F9AE9A9EB8?partnerref=QUARTERLYFLYER325"/>
          </p:cNvPr>
          <p:cNvSpPr/>
          <p:nvPr/>
        </p:nvSpPr>
        <p:spPr>
          <a:xfrm>
            <a:off x="12383896" y="5305838"/>
            <a:ext cx="2269118" cy="431052"/>
          </a:xfrm>
          <a:custGeom>
            <a:avLst/>
            <a:gdLst/>
            <a:ahLst/>
            <a:cxnLst/>
            <a:rect l="l" t="t" r="r" b="b"/>
            <a:pathLst>
              <a:path w="2269118" h="431052">
                <a:moveTo>
                  <a:pt x="0" y="0"/>
                </a:moveTo>
                <a:lnTo>
                  <a:pt x="2269118" y="0"/>
                </a:lnTo>
                <a:lnTo>
                  <a:pt x="2269118" y="431052"/>
                </a:lnTo>
                <a:lnTo>
                  <a:pt x="0" y="431052"/>
                </a:lnTo>
                <a:lnTo>
                  <a:pt x="0" y="0"/>
                </a:lnTo>
                <a:close/>
              </a:path>
            </a:pathLst>
          </a:custGeom>
          <a:blipFill>
            <a:blip r:embed="rId15">
              <a:extLst>
                <a:ext uri="{96DAC541-7B7A-43D3-8B79-37D633B846F1}">
                  <asvg:svgBlip xmlns:asvg="http://schemas.microsoft.com/office/drawing/2016/SVG/main" r:embed="rId16"/>
                </a:ext>
              </a:extLst>
            </a:blip>
            <a:stretch>
              <a:fillRect l="-18338" t="-167287" r="-19171" b="-24893"/>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31" name="TextBox 31">
            <a:hlinkClick r:id="rId19"/>
          </p:cNvPr>
          <p:cNvSpPr txBox="1"/>
          <p:nvPr/>
        </p:nvSpPr>
        <p:spPr>
          <a:xfrm>
            <a:off x="12742126" y="5319913"/>
            <a:ext cx="1552658" cy="301365"/>
          </a:xfrm>
          <a:prstGeom prst="rect">
            <a:avLst/>
          </a:prstGeom>
        </p:spPr>
        <p:txBody>
          <a:bodyPr lIns="0" tIns="0" rIns="0" bIns="0" rtlCol="0" anchor="t">
            <a:spAutoFit/>
          </a:bodyPr>
          <a:lstStyle/>
          <a:p>
            <a:pPr algn="ctr" defTabSz="914445">
              <a:lnSpc>
                <a:spcPts val="2519"/>
              </a:lnSpc>
            </a:pPr>
            <a:r>
              <a:rPr lang="en-US" sz="1799" b="1" u="sng">
                <a:solidFill>
                  <a:prstClr val="white"/>
                </a:solidFill>
                <a:latin typeface="Calibri" panose="020F0502020204030204" pitchFamily="34" charset="0"/>
                <a:ea typeface="Avenir Bold"/>
                <a:cs typeface="Calibri" panose="020F0502020204030204" pitchFamily="34" charset="0"/>
                <a:sym typeface="Avenir Bold"/>
                <a:hlinkClick r:id="rId18" tooltip="https://event.on24.com/wcc/r/4704559/933C08E146A999D9200EC8F9AE9A9EB8?partnerref=QUARTERLYFLYER225">
                  <a:extLst>
                    <a:ext uri="{A12FA001-AC4F-418D-AE19-62706E023703}">
                      <ahyp:hlinkClr xmlns:ahyp="http://schemas.microsoft.com/office/drawing/2018/hyperlinkcolor" val="tx"/>
                    </a:ext>
                  </a:extLst>
                </a:hlinkClick>
              </a:rPr>
              <a:t>Register</a:t>
            </a:r>
            <a:endParaRPr lang="en-US" sz="1799" b="1" u="sng">
              <a:solidFill>
                <a:prstClr val="white"/>
              </a:solidFill>
              <a:latin typeface="Calibri" panose="020F0502020204030204" pitchFamily="34" charset="0"/>
              <a:ea typeface="Avenir Bold"/>
              <a:cs typeface="Calibri" panose="020F0502020204030204" pitchFamily="34" charset="0"/>
              <a:sym typeface="Avenir Bold"/>
              <a:hlinkClick r:id="rId19" tooltip="https://event.on24.com/wcc/r/4704559/933C08E146A999D9200EC8F9AE9A9EB8?partnerref=QUARTERLYFLYER225">
                <a:extLst>
                  <a:ext uri="{A12FA001-AC4F-418D-AE19-62706E023703}">
                    <ahyp:hlinkClr xmlns:ahyp="http://schemas.microsoft.com/office/drawing/2018/hyperlinkcolor" val="tx"/>
                  </a:ext>
                </a:extLst>
              </a:hlinkClick>
            </a:endParaRPr>
          </a:p>
        </p:txBody>
      </p:sp>
      <p:sp>
        <p:nvSpPr>
          <p:cNvPr id="33" name="Freeform 33"/>
          <p:cNvSpPr/>
          <p:nvPr/>
        </p:nvSpPr>
        <p:spPr>
          <a:xfrm>
            <a:off x="8339301" y="426539"/>
            <a:ext cx="7534656" cy="960120"/>
          </a:xfrm>
          <a:custGeom>
            <a:avLst/>
            <a:gdLst/>
            <a:ahLst/>
            <a:cxnLst/>
            <a:rect l="l" t="t" r="r" b="b"/>
            <a:pathLst>
              <a:path w="7534656" h="960120">
                <a:moveTo>
                  <a:pt x="0" y="0"/>
                </a:moveTo>
                <a:lnTo>
                  <a:pt x="7534656" y="0"/>
                </a:lnTo>
                <a:lnTo>
                  <a:pt x="7534656" y="960120"/>
                </a:lnTo>
                <a:lnTo>
                  <a:pt x="0" y="960120"/>
                </a:lnTo>
                <a:lnTo>
                  <a:pt x="0" y="0"/>
                </a:lnTo>
                <a:close/>
              </a:path>
            </a:pathLst>
          </a:custGeom>
          <a:blipFill>
            <a:blip r:embed="rId20"/>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34" name="Freeform 34"/>
          <p:cNvSpPr/>
          <p:nvPr/>
        </p:nvSpPr>
        <p:spPr>
          <a:xfrm>
            <a:off x="8236876" y="334942"/>
            <a:ext cx="7391396" cy="819146"/>
          </a:xfrm>
          <a:custGeom>
            <a:avLst/>
            <a:gdLst/>
            <a:ahLst/>
            <a:cxnLst/>
            <a:rect l="l" t="t" r="r" b="b"/>
            <a:pathLst>
              <a:path w="7391395" h="819145">
                <a:moveTo>
                  <a:pt x="0" y="0"/>
                </a:moveTo>
                <a:lnTo>
                  <a:pt x="7391395" y="0"/>
                </a:lnTo>
                <a:lnTo>
                  <a:pt x="7391395" y="819145"/>
                </a:lnTo>
                <a:lnTo>
                  <a:pt x="0" y="819145"/>
                </a:lnTo>
                <a:lnTo>
                  <a:pt x="0" y="0"/>
                </a:lnTo>
                <a:close/>
              </a:path>
            </a:pathLst>
          </a:custGeom>
          <a:blipFill>
            <a:blip r:embed="rId21"/>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nvGrpSpPr>
          <p:cNvPr id="36" name="Group 36"/>
          <p:cNvGrpSpPr/>
          <p:nvPr/>
        </p:nvGrpSpPr>
        <p:grpSpPr>
          <a:xfrm>
            <a:off x="11607407" y="1943021"/>
            <a:ext cx="1383168" cy="1383168"/>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2"/>
              <a:stretch>
                <a:fillRect b="-25000"/>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sp>
        <p:nvSpPr>
          <p:cNvPr id="38" name="Freeform 38"/>
          <p:cNvSpPr/>
          <p:nvPr/>
        </p:nvSpPr>
        <p:spPr>
          <a:xfrm>
            <a:off x="11618078" y="1943021"/>
            <a:ext cx="1390278" cy="1390278"/>
          </a:xfrm>
          <a:custGeom>
            <a:avLst/>
            <a:gdLst/>
            <a:ahLst/>
            <a:cxnLst/>
            <a:rect l="l" t="t" r="r" b="b"/>
            <a:pathLst>
              <a:path w="1390278" h="1390278">
                <a:moveTo>
                  <a:pt x="0" y="0"/>
                </a:moveTo>
                <a:lnTo>
                  <a:pt x="1390278" y="0"/>
                </a:lnTo>
                <a:lnTo>
                  <a:pt x="1390278" y="1390278"/>
                </a:lnTo>
                <a:lnTo>
                  <a:pt x="0" y="13902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nvGrpSpPr>
          <p:cNvPr id="39" name="Group 39"/>
          <p:cNvGrpSpPr/>
          <p:nvPr/>
        </p:nvGrpSpPr>
        <p:grpSpPr>
          <a:xfrm>
            <a:off x="11441277" y="2911355"/>
            <a:ext cx="1300848" cy="1300848"/>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3"/>
              <a:stretch>
                <a:fillRect b="-49817"/>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grpSp>
      <p:sp>
        <p:nvSpPr>
          <p:cNvPr id="41" name="Freeform 41"/>
          <p:cNvSpPr/>
          <p:nvPr/>
        </p:nvSpPr>
        <p:spPr>
          <a:xfrm>
            <a:off x="11396562" y="2872142"/>
            <a:ext cx="1390278" cy="1390278"/>
          </a:xfrm>
          <a:custGeom>
            <a:avLst/>
            <a:gdLst/>
            <a:ahLst/>
            <a:cxnLst/>
            <a:rect l="l" t="t" r="r" b="b"/>
            <a:pathLst>
              <a:path w="1390278" h="1390278">
                <a:moveTo>
                  <a:pt x="0" y="0"/>
                </a:moveTo>
                <a:lnTo>
                  <a:pt x="1390278" y="0"/>
                </a:lnTo>
                <a:lnTo>
                  <a:pt x="1390278" y="1390278"/>
                </a:lnTo>
                <a:lnTo>
                  <a:pt x="0" y="13902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42" name="TextBox 42"/>
          <p:cNvSpPr txBox="1"/>
          <p:nvPr/>
        </p:nvSpPr>
        <p:spPr>
          <a:xfrm>
            <a:off x="8604644" y="433206"/>
            <a:ext cx="6194804" cy="545021"/>
          </a:xfrm>
          <a:prstGeom prst="rect">
            <a:avLst/>
          </a:prstGeom>
        </p:spPr>
        <p:txBody>
          <a:bodyPr lIns="0" tIns="0" rIns="0" bIns="0" rtlCol="0" anchor="t">
            <a:spAutoFit/>
          </a:bodyPr>
          <a:lstStyle/>
          <a:p>
            <a:pPr algn="ctr" defTabSz="914445">
              <a:lnSpc>
                <a:spcPts val="4409"/>
              </a:lnSpc>
            </a:pPr>
            <a:r>
              <a:rPr lang="en-US" sz="3600" spc="35" dirty="0">
                <a:solidFill>
                  <a:srgbClr val="FFFFFF"/>
                </a:solidFill>
                <a:latin typeface="Calibri" panose="020F0502020204030204" pitchFamily="34" charset="0"/>
                <a:ea typeface="Avenir"/>
                <a:cs typeface="Calibri" panose="020F0502020204030204" pitchFamily="34" charset="0"/>
                <a:sym typeface="Avenir"/>
              </a:rPr>
              <a:t>OneDigital Financial Academy</a:t>
            </a:r>
          </a:p>
        </p:txBody>
      </p:sp>
      <p:sp>
        <p:nvSpPr>
          <p:cNvPr id="44" name="TextBox 44"/>
          <p:cNvSpPr txBox="1"/>
          <p:nvPr/>
        </p:nvSpPr>
        <p:spPr>
          <a:xfrm>
            <a:off x="6938586" y="4621466"/>
            <a:ext cx="2707035" cy="349968"/>
          </a:xfrm>
          <a:prstGeom prst="rect">
            <a:avLst/>
          </a:prstGeom>
        </p:spPr>
        <p:txBody>
          <a:bodyPr lIns="0" tIns="0" rIns="0" bIns="0" rtlCol="0" anchor="t">
            <a:spAutoFit/>
          </a:bodyPr>
          <a:lstStyle/>
          <a:p>
            <a:pPr algn="ctr" defTabSz="914445">
              <a:lnSpc>
                <a:spcPts val="2940"/>
              </a:lnSpc>
            </a:pPr>
            <a:r>
              <a:rPr lang="en-US" sz="2100" dirty="0">
                <a:solidFill>
                  <a:srgbClr val="F47D20"/>
                </a:solidFill>
                <a:latin typeface="Calibri" panose="020F0502020204030204" pitchFamily="34" charset="0"/>
                <a:ea typeface="Avenir"/>
                <a:cs typeface="Calibri" panose="020F0502020204030204" pitchFamily="34" charset="0"/>
                <a:sym typeface="Avenir"/>
              </a:rPr>
              <a:t>Feb. 11</a:t>
            </a:r>
            <a:r>
              <a:rPr lang="en-US" sz="2100" baseline="30000" dirty="0">
                <a:solidFill>
                  <a:srgbClr val="F47D20"/>
                </a:solidFill>
                <a:latin typeface="Calibri" panose="020F0502020204030204" pitchFamily="34" charset="0"/>
                <a:ea typeface="Avenir"/>
                <a:cs typeface="Calibri" panose="020F0502020204030204" pitchFamily="34" charset="0"/>
                <a:sym typeface="Avenir"/>
              </a:rPr>
              <a:t>th</a:t>
            </a:r>
            <a:r>
              <a:rPr lang="en-US" sz="2100" dirty="0">
                <a:solidFill>
                  <a:srgbClr val="F47D20"/>
                </a:solidFill>
                <a:latin typeface="Calibri" panose="020F0502020204030204" pitchFamily="34" charset="0"/>
                <a:ea typeface="Avenir"/>
                <a:cs typeface="Calibri" panose="020F0502020204030204" pitchFamily="34" charset="0"/>
                <a:sym typeface="Avenir"/>
              </a:rPr>
              <a:t> - 2 p.m. CST</a:t>
            </a:r>
          </a:p>
        </p:txBody>
      </p:sp>
      <p:sp>
        <p:nvSpPr>
          <p:cNvPr id="45" name="TextBox 45"/>
          <p:cNvSpPr txBox="1"/>
          <p:nvPr/>
        </p:nvSpPr>
        <p:spPr>
          <a:xfrm>
            <a:off x="12383896" y="4621466"/>
            <a:ext cx="2924249" cy="349968"/>
          </a:xfrm>
          <a:prstGeom prst="rect">
            <a:avLst/>
          </a:prstGeom>
        </p:spPr>
        <p:txBody>
          <a:bodyPr lIns="0" tIns="0" rIns="0" bIns="0" rtlCol="0" anchor="t">
            <a:spAutoFit/>
          </a:bodyPr>
          <a:lstStyle/>
          <a:p>
            <a:pPr algn="ctr" defTabSz="914445">
              <a:lnSpc>
                <a:spcPts val="2940"/>
              </a:lnSpc>
            </a:pPr>
            <a:r>
              <a:rPr lang="en-US" sz="2100" dirty="0">
                <a:solidFill>
                  <a:srgbClr val="F47D20"/>
                </a:solidFill>
                <a:latin typeface="Calibri" panose="020F0502020204030204" pitchFamily="34" charset="0"/>
                <a:ea typeface="Avenir"/>
                <a:cs typeface="Calibri" panose="020F0502020204030204" pitchFamily="34" charset="0"/>
                <a:sym typeface="Avenir"/>
              </a:rPr>
              <a:t>March 11</a:t>
            </a:r>
            <a:r>
              <a:rPr lang="en-US" sz="2100" baseline="30000" dirty="0">
                <a:solidFill>
                  <a:srgbClr val="F47D20"/>
                </a:solidFill>
                <a:latin typeface="Calibri" panose="020F0502020204030204" pitchFamily="34" charset="0"/>
                <a:ea typeface="Avenir"/>
                <a:cs typeface="Calibri" panose="020F0502020204030204" pitchFamily="34" charset="0"/>
                <a:sym typeface="Avenir"/>
              </a:rPr>
              <a:t>th</a:t>
            </a:r>
            <a:r>
              <a:rPr lang="en-US" sz="2100" dirty="0">
                <a:solidFill>
                  <a:srgbClr val="F47D20"/>
                </a:solidFill>
                <a:latin typeface="Calibri" panose="020F0502020204030204" pitchFamily="34" charset="0"/>
                <a:ea typeface="Avenir"/>
                <a:cs typeface="Calibri" panose="020F0502020204030204" pitchFamily="34" charset="0"/>
                <a:sym typeface="Avenir"/>
              </a:rPr>
              <a:t> - 2 p.m. CST</a:t>
            </a:r>
          </a:p>
        </p:txBody>
      </p:sp>
      <p:sp>
        <p:nvSpPr>
          <p:cNvPr id="46" name="Freeform 46"/>
          <p:cNvSpPr/>
          <p:nvPr/>
        </p:nvSpPr>
        <p:spPr>
          <a:xfrm>
            <a:off x="6225064" y="8372212"/>
            <a:ext cx="1281038" cy="1281038"/>
          </a:xfrm>
          <a:custGeom>
            <a:avLst/>
            <a:gdLst/>
            <a:ahLst/>
            <a:cxnLst/>
            <a:rect l="l" t="t" r="r" b="b"/>
            <a:pathLst>
              <a:path w="1281038" h="1281038">
                <a:moveTo>
                  <a:pt x="0" y="0"/>
                </a:moveTo>
                <a:lnTo>
                  <a:pt x="1281038" y="0"/>
                </a:lnTo>
                <a:lnTo>
                  <a:pt x="1281038" y="1281038"/>
                </a:lnTo>
                <a:lnTo>
                  <a:pt x="0" y="1281038"/>
                </a:lnTo>
                <a:lnTo>
                  <a:pt x="0" y="0"/>
                </a:lnTo>
                <a:close/>
              </a:path>
            </a:pathLst>
          </a:custGeom>
          <a:blipFill>
            <a:blip r:embed="rId24"/>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47" name="Freeform 47">
            <a:hlinkClick r:id="rId11" tooltip="https://www.onedigital.com/financial-academy/"/>
          </p:cNvPr>
          <p:cNvSpPr/>
          <p:nvPr/>
        </p:nvSpPr>
        <p:spPr>
          <a:xfrm>
            <a:off x="6225064" y="8372212"/>
            <a:ext cx="1281038" cy="1281038"/>
          </a:xfrm>
          <a:custGeom>
            <a:avLst/>
            <a:gdLst/>
            <a:ahLst/>
            <a:cxnLst/>
            <a:rect l="l" t="t" r="r" b="b"/>
            <a:pathLst>
              <a:path w="1281038" h="1281038">
                <a:moveTo>
                  <a:pt x="0" y="0"/>
                </a:moveTo>
                <a:lnTo>
                  <a:pt x="1281038" y="0"/>
                </a:lnTo>
                <a:lnTo>
                  <a:pt x="1281038" y="1281038"/>
                </a:lnTo>
                <a:lnTo>
                  <a:pt x="0" y="128103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defTabSz="914445"/>
            <a:endParaRPr lang="en-US">
              <a:solidFill>
                <a:prstClr val="black"/>
              </a:solidFill>
              <a:latin typeface="Calibri" panose="020F0502020204030204" pitchFamily="34" charset="0"/>
              <a:cs typeface="Calibri" panose="020F0502020204030204" pitchFamily="34" charset="0"/>
            </a:endParaRPr>
          </a:p>
        </p:txBody>
      </p:sp>
      <p:sp>
        <p:nvSpPr>
          <p:cNvPr id="35" name="TextBox 35"/>
          <p:cNvSpPr txBox="1"/>
          <p:nvPr/>
        </p:nvSpPr>
        <p:spPr>
          <a:xfrm>
            <a:off x="9645623" y="1330085"/>
            <a:ext cx="6897905" cy="529825"/>
          </a:xfrm>
          <a:prstGeom prst="rect">
            <a:avLst/>
          </a:prstGeom>
        </p:spPr>
        <p:txBody>
          <a:bodyPr lIns="0" tIns="0" rIns="0" bIns="0" rtlCol="0" anchor="t">
            <a:spAutoFit/>
          </a:bodyPr>
          <a:lstStyle/>
          <a:p>
            <a:pPr defTabSz="914445">
              <a:lnSpc>
                <a:spcPts val="4409"/>
              </a:lnSpc>
            </a:pPr>
            <a:r>
              <a:rPr lang="en-US" sz="3150" b="1" spc="15" dirty="0">
                <a:solidFill>
                  <a:srgbClr val="FFFFFF"/>
                </a:solidFill>
                <a:latin typeface="Calibri" panose="020F0502020204030204" pitchFamily="34" charset="0"/>
                <a:ea typeface="Avenir Bold"/>
                <a:cs typeface="Calibri" panose="020F0502020204030204" pitchFamily="34" charset="0"/>
                <a:sym typeface="Avenir Bold"/>
              </a:rPr>
              <a:t>Q1 2025: UPCOMING WEBINARS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19a075-1a9d-4fd1-a41d-901bf80a0446">
      <Terms xmlns="http://schemas.microsoft.com/office/infopath/2007/PartnerControls"/>
    </lcf76f155ced4ddcb4097134ff3c332f>
    <TaxCatchAll xmlns="407d9bd4-2859-454a-b948-e0951b0a5f49" xsi:nil="true"/>
    <_dlc_DocId xmlns="407d9bd4-2859-454a-b948-e0951b0a5f49">CF6DK34ZZU6P-1582192534-695840</_dlc_DocId>
    <_dlc_DocIdUrl xmlns="407d9bd4-2859-454a-b948-e0951b0a5f49">
      <Url>https://onedigital.sharepoint.com/sites/ResourcesShares/_layouts/15/DocIdRedir.aspx?ID=CF6DK34ZZU6P-1582192534-695840</Url>
      <Description>CF6DK34ZZU6P-1582192534-695840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E7CE1D2490CE4E8FB67D94237B5306" ma:contentTypeVersion="873" ma:contentTypeDescription="Create a new document." ma:contentTypeScope="" ma:versionID="08c3dd628f5c5d48c6d869144714cd80">
  <xsd:schema xmlns:xsd="http://www.w3.org/2001/XMLSchema" xmlns:xs="http://www.w3.org/2001/XMLSchema" xmlns:p="http://schemas.microsoft.com/office/2006/metadata/properties" xmlns:ns2="0119a075-1a9d-4fd1-a41d-901bf80a0446" xmlns:ns3="407d9bd4-2859-454a-b948-e0951b0a5f49" targetNamespace="http://schemas.microsoft.com/office/2006/metadata/properties" ma:root="true" ma:fieldsID="b844769bd0b3fe5fcd18d5569bb22fb8" ns2:_="" ns3:_="">
    <xsd:import namespace="0119a075-1a9d-4fd1-a41d-901bf80a0446"/>
    <xsd:import namespace="407d9bd4-2859-454a-b948-e0951b0a5f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9a075-1a9d-4fd1-a41d-901bf80a0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42b5b26-82f5-4c6b-bea7-9d7694c1e6f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7d9bd4-2859-454a-b948-e0951b0a5f4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7de7511-ef2f-4362-b0c7-3dec35fbade6}" ma:internalName="TaxCatchAll" ma:showField="CatchAllData" ma:web="407d9bd4-2859-454a-b948-e0951b0a5f4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_dlc_DocId" ma:index="26" nillable="true" ma:displayName="Document ID Value" ma:description="The value of the document ID assigned to this item." ma:indexed="true"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42b5b26-82f5-4c6b-bea7-9d7694c1e6f4" ContentTypeId="0x01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5442C7-C2D0-41D1-83FC-3ABB5C179EF6}">
  <ds:schemaRefs>
    <ds:schemaRef ds:uri="http://schemas.microsoft.com/sharepoint/v3/contenttype/forms"/>
  </ds:schemaRefs>
</ds:datastoreItem>
</file>

<file path=customXml/itemProps2.xml><?xml version="1.0" encoding="utf-8"?>
<ds:datastoreItem xmlns:ds="http://schemas.openxmlformats.org/officeDocument/2006/customXml" ds:itemID="{08E0161A-BE5F-4FA1-8E41-A780EE3F8FE5}">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de400dd-fdb3-4004-8938-973f9904dfb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7CAB6AB-ADAE-49C5-95D0-907A7E9A4824}"/>
</file>

<file path=customXml/itemProps4.xml><?xml version="1.0" encoding="utf-8"?>
<ds:datastoreItem xmlns:ds="http://schemas.openxmlformats.org/officeDocument/2006/customXml" ds:itemID="{92F84329-459E-4E92-A338-3FE520D887B5}"/>
</file>

<file path=customXml/itemProps5.xml><?xml version="1.0" encoding="utf-8"?>
<ds:datastoreItem xmlns:ds="http://schemas.openxmlformats.org/officeDocument/2006/customXml" ds:itemID="{70913E26-4FD4-4649-AF64-D4E8691D235E}"/>
</file>

<file path=docProps/app.xml><?xml version="1.0" encoding="utf-8"?>
<Properties xmlns="http://schemas.openxmlformats.org/officeDocument/2006/extended-properties" xmlns:vt="http://schemas.openxmlformats.org/officeDocument/2006/docPropsVTypes">
  <TotalTime>1332</TotalTime>
  <Words>271</Words>
  <Application>Microsoft Office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OneDigital Financial Academy Q1 2025 Quarterly</dc:title>
  <cp:lastModifiedBy>Madison Meese</cp:lastModifiedBy>
  <cp:revision>5</cp:revision>
  <dcterms:created xsi:type="dcterms:W3CDTF">2006-08-16T00:00:00Z</dcterms:created>
  <dcterms:modified xsi:type="dcterms:W3CDTF">2024-12-12T18:42:33Z</dcterms:modified>
  <dc:identifier>DAGOsnfRBFY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0x01010097E7CE1D2490CE4E8FB67D94237B5306</vt:lpwstr>
  </property>
  <property fmtid="{D5CDD505-2E9C-101B-9397-08002B2CF9AE}" pid="3" name="MediaServiceImageTags">
    <vt:lpwstr/>
  </property>
  <property fmtid="{D5CDD505-2E9C-101B-9397-08002B2CF9AE}" pid="4" name="Order">
    <vt:r8>123300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SIP_Label_024266f0-f6cc-441b-832a-c62fb7775011_Enabled">
    <vt:lpwstr>true</vt:lpwstr>
  </property>
  <property fmtid="{D5CDD505-2E9C-101B-9397-08002B2CF9AE}" pid="14" name="MSIP_Label_024266f0-f6cc-441b-832a-c62fb7775011_SetDate">
    <vt:lpwstr>2024-12-11T17:36:18Z</vt:lpwstr>
  </property>
  <property fmtid="{D5CDD505-2E9C-101B-9397-08002B2CF9AE}" pid="15" name="MSIP_Label_024266f0-f6cc-441b-832a-c62fb7775011_Method">
    <vt:lpwstr>Standard</vt:lpwstr>
  </property>
  <property fmtid="{D5CDD505-2E9C-101B-9397-08002B2CF9AE}" pid="16" name="MSIP_Label_024266f0-f6cc-441b-832a-c62fb7775011_Name">
    <vt:lpwstr>Public</vt:lpwstr>
  </property>
  <property fmtid="{D5CDD505-2E9C-101B-9397-08002B2CF9AE}" pid="17" name="MSIP_Label_024266f0-f6cc-441b-832a-c62fb7775011_SiteId">
    <vt:lpwstr>11bfe7ed-a96d-47b8-93b9-f1d5ced7091b</vt:lpwstr>
  </property>
  <property fmtid="{D5CDD505-2E9C-101B-9397-08002B2CF9AE}" pid="18" name="MSIP_Label_024266f0-f6cc-441b-832a-c62fb7775011_ActionId">
    <vt:lpwstr>e5242259-fcd4-492f-a63c-1dda51bd197e</vt:lpwstr>
  </property>
  <property fmtid="{D5CDD505-2E9C-101B-9397-08002B2CF9AE}" pid="19" name="MSIP_Label_024266f0-f6cc-441b-832a-c62fb7775011_ContentBits">
    <vt:lpwstr>0</vt:lpwstr>
  </property>
  <property fmtid="{D5CDD505-2E9C-101B-9397-08002B2CF9AE}" pid="20" name="_dlc_DocIdItemGuid">
    <vt:lpwstr>93bcfbdc-781c-485d-8b68-6655266a9564</vt:lpwstr>
  </property>
</Properties>
</file>